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  <p:sldId id="262" r:id="rId7"/>
    <p:sldId id="263" r:id="rId8"/>
    <p:sldId id="264" r:id="rId9"/>
    <p:sldId id="265" r:id="rId10"/>
    <p:sldId id="266" r:id="rId11"/>
    <p:sldId id="267" r:id="rId12"/>
    <p:sldId id="268" r:id="rId13"/>
    <p:sldId id="269" r:id="rId14"/>
    <p:sldId id="270" r:id="rId15"/>
    <p:sldId id="271" r:id="rId16"/>
    <p:sldId id="272" r:id="rId17"/>
    <p:sldId id="273" r:id="rId18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987" autoAdjust="0"/>
    <p:restoredTop sz="94660"/>
  </p:normalViewPr>
  <p:slideViewPr>
    <p:cSldViewPr snapToGrid="0">
      <p:cViewPr varScale="1">
        <p:scale>
          <a:sx n="56" d="100"/>
          <a:sy n="56" d="100"/>
        </p:scale>
        <p:origin x="960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png>
</file>

<file path=ppt/media/image10.png>
</file>

<file path=ppt/media/image11.png>
</file>

<file path=ppt/media/image12.png>
</file>

<file path=ppt/media/image13.png>
</file>

<file path=ppt/media/image14.png>
</file>

<file path=ppt/media/image15.png>
</file>

<file path=ppt/media/image16.png>
</file>

<file path=ppt/media/image17.png>
</file>

<file path=ppt/media/image18.png>
</file>

<file path=ppt/media/image2.jpeg>
</file>

<file path=ppt/media/image3.png>
</file>

<file path=ppt/media/image4.png>
</file>

<file path=ppt/media/image5.png>
</file>

<file path=ppt/media/image6.png>
</file>

<file path=ppt/media/image7.png>
</file>

<file path=ppt/media/image8.png>
</file>

<file path=ppt/media/image9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298C5BB-56DD-FB46-78A7-34E4B444144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69A9CC1D-3703-21EB-CC63-016215F0A54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C2AADC49-F49B-CB90-059D-E563B781CC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DDCA994E-356A-AE01-93A1-A9E4F43E6EF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58E39762-DA6F-044F-7F7F-29816845C9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7851668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64CB88E-B1A7-9A11-AC91-7FBFCE4C64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5A1BAB55-0676-ADC4-6526-F3061208E3C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4F8CA0B4-DB46-0BA8-7DAC-36CF9D1653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DF2C29D0-C20C-D041-D00C-27AB0F542ED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0CF0DB72-9F2E-D704-1743-3710360E68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975380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F595D24B-C5B4-79A1-2130-846F1265B8B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E4F6E5B1-A90C-A9D4-7C22-E3A917CC51D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D88B4272-9441-BE27-0E5A-80610FD088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C6AD34B6-36BB-162B-FE86-295F66BD3C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2AB149B5-2C9E-B0D6-4B01-CDE8800E20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7954248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80FC475-85DE-1BEF-A4EA-CA0DA8E962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6F43986-B071-9203-B484-1BAC2C12E0E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C2E96ECC-CC1E-EE58-98CA-4965CF2C5CE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BEE0CFF6-C74B-4DC7-B14A-7D8D1CFE3C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ACA8DF7A-5EBB-4807-E40E-08AEBDFFAF4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86338822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98AD142-9827-79D1-D6EF-1406659433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C79FEE96-87D8-3CC4-A47C-CC0A49CC504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6595013F-CE00-A64A-DB35-1AEDDE99A5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B3B64FC4-2F09-CDAE-0FCA-C6654EAD39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02002A24-95B8-6B0D-831A-AD434355D41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739693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63B7515-FCCE-D878-5217-CD0D8D71F2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6B5A27F-8099-728E-34F6-324C33BF374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5D32D0A1-974E-86EC-4322-E2478545E2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5A9DF6AC-452A-ABA0-6AF7-560009CB5D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DA9C3D51-326D-7B98-583E-13CE958859B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7B19EA08-3D27-B6F0-263D-0CAD3786C04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076290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CB27072-F440-CD79-09AF-FE740A92F4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F8BD7F8C-BD23-4259-F9FC-682D60779B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3FB8845E-6974-C710-8D7F-EFC6F15F86B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A016F962-1B7B-F47D-45A0-DD3CBA9FC4A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4716F4DF-6C7C-A8EE-B791-E178379C462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0FFE9A51-8579-E6A0-90A8-C68208CEA9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776D0B9D-8387-6862-427C-5C7C474066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8201FBCA-C155-5627-29A5-B04AFACB23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195573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D1C7E32C-E305-5DB0-96DF-E5CBDB96324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8EFB8CBF-1519-03AF-1F6B-FD66BBC4B3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D6ED0005-C4E9-C771-D6A2-F976FD980B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3D348153-3F49-6969-5C37-337D1E6CCE6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10379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12EE63F0-A00E-E905-9DDA-FE53576A76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A9FF7063-2153-36E3-5D72-433E8CDBCC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3285F7FF-433B-486B-6A9E-2EA66E1BA8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6541097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769C5E8-CA5D-2FCD-A5F2-3F5E60E46F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2550776-3ADE-2E20-9F82-01F0DAB9527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77DAA9C8-14EC-F77C-9B49-394F10FBA3C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F917B583-10EA-D2E6-1DF5-05F2B3739A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555C88B6-3521-86C8-74E6-C105EE61391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1FA27350-100F-5515-3CF1-06FAB31E4FE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906957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A688547-2649-8621-17D2-37F33D9F6D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213C8BF5-8D48-BDFF-E3C4-01FCC673D13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97F0993F-EDE1-6C50-5F09-C7D74B874FB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60AFCF66-B932-6051-6E11-C3198BD4FC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DE1F10B5-25C2-3DB7-E458-3B008966B1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CE32F2E6-0115-DEC6-1845-B4C549F64D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553370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E85B69AB-69F0-7094-100A-BBDAFFF034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E42C43C4-1DEB-DB59-3539-0264F2084B3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075EC739-F726-5270-FC51-A846FCE77F1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56F2D24-0E77-4A2C-974A-F0C00B3EB255}" type="datetimeFigureOut">
              <a:rPr lang="ru-RU" smtClean="0"/>
              <a:t>27.09.2025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5E37B115-1231-E48B-1F1D-41965DB12DB5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E2D3F10D-823D-D3DD-A35C-F29D063619C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1D7DDDCB-68C4-4873-BA24-063BBE13B60E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626544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3.png"/><Relationship Id="rId2" Type="http://schemas.openxmlformats.org/officeDocument/2006/relationships/image" Target="../media/image12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5.png"/><Relationship Id="rId2" Type="http://schemas.openxmlformats.org/officeDocument/2006/relationships/image" Target="../media/image14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6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7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8.png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hyperlink" Target="https://tracker.yandex.ru/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png"/><Relationship Id="rId2" Type="http://schemas.openxmlformats.org/officeDocument/2006/relationships/image" Target="../media/image6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1.png"/><Relationship Id="rId2" Type="http://schemas.openxmlformats.org/officeDocument/2006/relationships/image" Target="../media/image10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1">
            <a:extLst>
              <a:ext uri="{FF2B5EF4-FFF2-40B4-BE49-F238E27FC236}">
                <a16:creationId xmlns:a16="http://schemas.microsoft.com/office/drawing/2014/main" id="{FA817F37-FD07-AB89-3F54-23B80D69EF72}"/>
              </a:ext>
            </a:extLst>
          </p:cNvPr>
          <p:cNvSpPr txBox="1">
            <a:spLocks/>
          </p:cNvSpPr>
          <p:nvPr/>
        </p:nvSpPr>
        <p:spPr>
          <a:xfrm>
            <a:off x="2329617" y="3142650"/>
            <a:ext cx="7532760" cy="572700"/>
          </a:xfrm>
          <a:prstGeom prst="rect">
            <a:avLst/>
          </a:prstGeom>
        </p:spPr>
        <p:txBody>
          <a:bodyPr vert="horz" lIns="91440" tIns="45720" rIns="91440" bIns="45720" rtlCol="0" anchor="b">
            <a:no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ru-RU" sz="2800" b="1" dirty="0">
                <a:latin typeface="Cambria" panose="02040503050406030204" pitchFamily="18" charset="0"/>
                <a:ea typeface="Cambria" panose="02040503050406030204" pitchFamily="18" charset="0"/>
              </a:rPr>
              <a:t>Руководство пользователя: </a:t>
            </a:r>
            <a:r>
              <a:rPr lang="ru-RU" sz="2800" b="1" dirty="0" err="1">
                <a:latin typeface="Cambria" panose="02040503050406030204" pitchFamily="18" charset="0"/>
                <a:ea typeface="Cambria" panose="02040503050406030204" pitchFamily="18" charset="0"/>
              </a:rPr>
              <a:t>Яндекс.Трекер</a:t>
            </a:r>
            <a:endParaRPr lang="ru-RU" sz="2800" b="1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EB26DA31-2726-37E3-D51A-DCDB7FC04B5F}"/>
              </a:ext>
            </a:extLst>
          </p:cNvPr>
          <p:cNvSpPr txBox="1"/>
          <p:nvPr/>
        </p:nvSpPr>
        <p:spPr>
          <a:xfrm>
            <a:off x="1155518" y="250077"/>
            <a:ext cx="988096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0"/>
              </a:spcBef>
            </a:pPr>
            <a:r>
              <a:rPr lang="ru-RU" dirty="0">
                <a:solidFill>
                  <a:schemeClr val="dk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РОССИЙСКИЙ </a:t>
            </a:r>
            <a:r>
              <a:rPr lang="ru-RU" dirty="0">
                <a:solidFill>
                  <a:schemeClr val="dk1"/>
                </a:solidFill>
                <a:latin typeface="Cambria" panose="02040503050406030204" pitchFamily="18" charset="0"/>
                <a:ea typeface="Cambria" panose="02040503050406030204" pitchFamily="18" charset="0"/>
                <a:cs typeface="Sora" panose="020B0604020202020204" charset="0"/>
              </a:rPr>
              <a:t>ГОСУДАРСТВЕННЫЙ</a:t>
            </a:r>
            <a:r>
              <a:rPr lang="ru-RU" dirty="0">
                <a:solidFill>
                  <a:schemeClr val="dk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 ПЕДАГОГИЧЕСКИЙ УНИВЕРСИТЕТ ИМ. А.И. ГЕРЦЕНА</a:t>
            </a:r>
          </a:p>
          <a:p>
            <a:pPr algn="ctr">
              <a:spcBef>
                <a:spcPts val="0"/>
              </a:spcBef>
            </a:pPr>
            <a:r>
              <a:rPr lang="ru-RU" dirty="0">
                <a:solidFill>
                  <a:schemeClr val="dk1"/>
                </a:solidFill>
                <a:latin typeface="Cambria" panose="02040503050406030204" pitchFamily="18" charset="0"/>
                <a:ea typeface="Cambria" panose="02040503050406030204" pitchFamily="18" charset="0"/>
              </a:rPr>
              <a:t>ИНСТИТУТ ИНФОРМАЦИОННЫХ ТЕХНОЛОГИЙ И ТЕХНОЛОГИЧЕСКОГО ОБРАЗОВАНИЯ</a:t>
            </a:r>
          </a:p>
        </p:txBody>
      </p:sp>
      <p:pic>
        <p:nvPicPr>
          <p:cNvPr id="6" name="Рисунок 5" descr="Изображение выглядит как эмблема, символ, круг, логотип&#10;&#10;Автоматически созданное описание">
            <a:extLst>
              <a:ext uri="{FF2B5EF4-FFF2-40B4-BE49-F238E27FC236}">
                <a16:creationId xmlns:a16="http://schemas.microsoft.com/office/drawing/2014/main" id="{57AAACA5-A06E-9DE7-3D8C-69D67753710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31777" y="1019471"/>
            <a:ext cx="1528446" cy="1491880"/>
          </a:xfrm>
          <a:prstGeom prst="rect">
            <a:avLst/>
          </a:prstGeom>
          <a:noFill/>
          <a:ln>
            <a:noFill/>
          </a:ln>
        </p:spPr>
      </p:pic>
      <p:sp>
        <p:nvSpPr>
          <p:cNvPr id="7" name="Google Shape;56;p13">
            <a:extLst>
              <a:ext uri="{FF2B5EF4-FFF2-40B4-BE49-F238E27FC236}">
                <a16:creationId xmlns:a16="http://schemas.microsoft.com/office/drawing/2014/main" id="{1DF45EF6-4B9A-A4CA-08A8-BC57E1132A39}"/>
              </a:ext>
            </a:extLst>
          </p:cNvPr>
          <p:cNvSpPr txBox="1"/>
          <p:nvPr/>
        </p:nvSpPr>
        <p:spPr>
          <a:xfrm>
            <a:off x="8896865" y="4228928"/>
            <a:ext cx="3108868" cy="163117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0" tIns="121900" rIns="121900" bIns="121900" anchor="t" anchorCtr="0">
            <a:spAutoFit/>
          </a:bodyPr>
          <a:lstStyle/>
          <a:p>
            <a:r>
              <a:rPr lang="ru-RU" dirty="0">
                <a:solidFill>
                  <a:schemeClr val="dk1"/>
                </a:solidFill>
                <a:latin typeface="Cambria" panose="02040503050406030204" pitchFamily="18" charset="0"/>
                <a:ea typeface="Cambria" panose="02040503050406030204" pitchFamily="18" charset="0"/>
                <a:cs typeface="Sora" panose="020B0604020202020204" charset="0"/>
              </a:rPr>
              <a:t>Работу выполнили: </a:t>
            </a:r>
          </a:p>
          <a:p>
            <a:r>
              <a:rPr lang="ru-RU" dirty="0">
                <a:solidFill>
                  <a:schemeClr val="dk1"/>
                </a:solidFill>
                <a:latin typeface="Cambria" panose="02040503050406030204" pitchFamily="18" charset="0"/>
                <a:ea typeface="Cambria" panose="02040503050406030204" pitchFamily="18" charset="0"/>
                <a:cs typeface="Sora" panose="020B0604020202020204" charset="0"/>
              </a:rPr>
              <a:t>Лебедева Наталия,</a:t>
            </a:r>
          </a:p>
          <a:p>
            <a:r>
              <a:rPr lang="ru-RU" dirty="0" err="1">
                <a:solidFill>
                  <a:schemeClr val="dk1"/>
                </a:solidFill>
                <a:latin typeface="Cambria" panose="02040503050406030204" pitchFamily="18" charset="0"/>
                <a:ea typeface="Cambria" panose="02040503050406030204" pitchFamily="18" charset="0"/>
                <a:cs typeface="Sora" panose="020B0604020202020204" charset="0"/>
              </a:rPr>
              <a:t>Трофимцова</a:t>
            </a:r>
            <a:r>
              <a:rPr lang="ru-RU" dirty="0">
                <a:solidFill>
                  <a:schemeClr val="dk1"/>
                </a:solidFill>
                <a:latin typeface="Cambria" panose="02040503050406030204" pitchFamily="18" charset="0"/>
                <a:ea typeface="Cambria" panose="02040503050406030204" pitchFamily="18" charset="0"/>
                <a:cs typeface="Sora" panose="020B0604020202020204" charset="0"/>
              </a:rPr>
              <a:t> Екатерина,</a:t>
            </a:r>
          </a:p>
          <a:p>
            <a:r>
              <a:rPr lang="ru-RU" dirty="0">
                <a:solidFill>
                  <a:schemeClr val="dk1"/>
                </a:solidFill>
                <a:latin typeface="Cambria" panose="02040503050406030204" pitchFamily="18" charset="0"/>
                <a:ea typeface="Cambria" panose="02040503050406030204" pitchFamily="18" charset="0"/>
                <a:cs typeface="Sora" panose="020B0604020202020204" charset="0"/>
              </a:rPr>
              <a:t>очная форма обучения, курс: 2; группа: 2об_ИВТ-1 </a:t>
            </a: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7DAAA700-D552-6127-F181-D3421E3CA167}"/>
              </a:ext>
            </a:extLst>
          </p:cNvPr>
          <p:cNvSpPr txBox="1"/>
          <p:nvPr/>
        </p:nvSpPr>
        <p:spPr>
          <a:xfrm>
            <a:off x="5104251" y="5961592"/>
            <a:ext cx="1983493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  <a:cs typeface="Sora" panose="020B0604020202020204" charset="0"/>
              </a:rPr>
              <a:t>Санкт-Петербург</a:t>
            </a:r>
          </a:p>
          <a:p>
            <a:pPr algn="ctr"/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  <a:cs typeface="Sora" panose="020B0604020202020204" charset="0"/>
              </a:rPr>
              <a:t>2025</a:t>
            </a:r>
          </a:p>
        </p:txBody>
      </p:sp>
    </p:spTree>
    <p:extLst>
      <p:ext uri="{BB962C8B-B14F-4D97-AF65-F5344CB8AC3E}">
        <p14:creationId xmlns:p14="http://schemas.microsoft.com/office/powerpoint/2010/main" val="2938154838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E63322B-135E-E2D3-31E7-4BD45FE81BA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373937E-CBE9-52B0-B5B7-E950E34952B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5237" y="480372"/>
            <a:ext cx="11101521" cy="69320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Комментарии к задаче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46303700-92BE-72A3-843E-CD44FF30FC20}"/>
              </a:ext>
            </a:extLst>
          </p:cNvPr>
          <p:cNvSpPr txBox="1"/>
          <p:nvPr/>
        </p:nvSpPr>
        <p:spPr>
          <a:xfrm>
            <a:off x="545237" y="1593003"/>
            <a:ext cx="4358233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400" dirty="0">
                <a:latin typeface="Cambria" panose="02040503050406030204" pitchFamily="18" charset="0"/>
                <a:ea typeface="Cambria" panose="02040503050406030204" pitchFamily="18" charset="0"/>
              </a:rPr>
              <a:t>При написании комментария можно упоминать других пользователей или задачи через «собачку» (@), чтобы автоматически связать их. 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4C3BDBAD-BA71-D284-A5B8-A5E8383C9D2B}"/>
              </a:ext>
            </a:extLst>
          </p:cNvPr>
          <p:cNvSpPr txBox="1"/>
          <p:nvPr/>
        </p:nvSpPr>
        <p:spPr>
          <a:xfrm>
            <a:off x="545237" y="4377171"/>
            <a:ext cx="4609693" cy="156966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400" dirty="0">
                <a:latin typeface="Cambria" panose="02040503050406030204" pitchFamily="18" charset="0"/>
                <a:ea typeface="Cambria" panose="02040503050406030204" pitchFamily="18" charset="0"/>
              </a:rPr>
              <a:t>Все изменения в комментариях (редактирование) фиксируются и сохраняются в Истории изменений.</a:t>
            </a:r>
          </a:p>
        </p:txBody>
      </p:sp>
      <p:pic>
        <p:nvPicPr>
          <p:cNvPr id="5" name="Рисунок 4">
            <a:extLst>
              <a:ext uri="{FF2B5EF4-FFF2-40B4-BE49-F238E27FC236}">
                <a16:creationId xmlns:a16="http://schemas.microsoft.com/office/drawing/2014/main" id="{A3F05AB0-534A-6469-37F8-BF1C3A3B7800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5498441" y="1695998"/>
            <a:ext cx="6147119" cy="1733002"/>
          </a:xfrm>
          <a:prstGeom prst="rect">
            <a:avLst/>
          </a:prstGeom>
        </p:spPr>
      </p:pic>
      <p:pic>
        <p:nvPicPr>
          <p:cNvPr id="8" name="Рисунок 7">
            <a:extLst>
              <a:ext uri="{FF2B5EF4-FFF2-40B4-BE49-F238E27FC236}">
                <a16:creationId xmlns:a16="http://schemas.microsoft.com/office/drawing/2014/main" id="{19149D67-D98C-19F5-03C0-D819F7A9112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498441" y="4605257"/>
            <a:ext cx="6148317" cy="11134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8163729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4C45A5A-91AD-8D06-5EAF-9DE013960BD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9B73023-B478-1EBB-EC1C-60C0C63CA4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5237" y="480372"/>
            <a:ext cx="11101521" cy="69320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Прикрепление файлов и вложений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541F2DEF-AD62-F4A0-8A1D-B5BB3035E05F}"/>
              </a:ext>
            </a:extLst>
          </p:cNvPr>
          <p:cNvSpPr txBox="1"/>
          <p:nvPr/>
        </p:nvSpPr>
        <p:spPr>
          <a:xfrm>
            <a:off x="545237" y="1577181"/>
            <a:ext cx="3866743" cy="230832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400" dirty="0">
                <a:latin typeface="Cambria" panose="02040503050406030204" pitchFamily="18" charset="0"/>
                <a:ea typeface="Cambria" panose="02040503050406030204" pitchFamily="18" charset="0"/>
              </a:rPr>
              <a:t>К комментариям можно прикреплять файлы или изображения. Прикреплённые файлы отображаются на вкладке «Вложения» 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069D858E-F9B2-6B67-15EC-26D9F09D2C9C}"/>
              </a:ext>
            </a:extLst>
          </p:cNvPr>
          <p:cNvSpPr txBox="1"/>
          <p:nvPr/>
        </p:nvSpPr>
        <p:spPr>
          <a:xfrm>
            <a:off x="545237" y="4201696"/>
            <a:ext cx="4723993" cy="230832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400" dirty="0">
                <a:latin typeface="Cambria" panose="02040503050406030204" pitchFamily="18" charset="0"/>
                <a:ea typeface="Cambria" panose="02040503050406030204" pitchFamily="18" charset="0"/>
              </a:rPr>
              <a:t>К задаче (или к самому объекту задачи) можно прикреплять документы и файлы – не только через комментарии, но и как часть самой задачи (например, документы, таблицы). </a:t>
            </a:r>
          </a:p>
        </p:txBody>
      </p:sp>
      <p:pic>
        <p:nvPicPr>
          <p:cNvPr id="3" name="Рисунок 2">
            <a:extLst>
              <a:ext uri="{FF2B5EF4-FFF2-40B4-BE49-F238E27FC236}">
                <a16:creationId xmlns:a16="http://schemas.microsoft.com/office/drawing/2014/main" id="{261D061A-DD77-83E9-1213-69FA8F5604F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54880" y="1502142"/>
            <a:ext cx="6458514" cy="2458402"/>
          </a:xfrm>
          <a:prstGeom prst="rect">
            <a:avLst/>
          </a:prstGeom>
        </p:spPr>
      </p:pic>
      <p:pic>
        <p:nvPicPr>
          <p:cNvPr id="7" name="Рисунок 6">
            <a:extLst>
              <a:ext uri="{FF2B5EF4-FFF2-40B4-BE49-F238E27FC236}">
                <a16:creationId xmlns:a16="http://schemas.microsoft.com/office/drawing/2014/main" id="{601B3C67-7F24-6220-0EC9-D0DB0B5A1F44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09542" y="4560217"/>
            <a:ext cx="4949190" cy="1591282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651428406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DAD76B0-E2C6-FF19-5145-D77BBF23AC7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AF29D77-9741-009C-F611-167D181427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5237" y="480372"/>
            <a:ext cx="11101521" cy="69320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Интеграция с Яндекс Вики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C328DF65-DDE8-5859-CF3B-AAF5824C936B}"/>
              </a:ext>
            </a:extLst>
          </p:cNvPr>
          <p:cNvSpPr txBox="1"/>
          <p:nvPr/>
        </p:nvSpPr>
        <p:spPr>
          <a:xfrm>
            <a:off x="545237" y="1540015"/>
            <a:ext cx="11101521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Ведение корпоративной базы знаний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endParaRPr lang="ru-RU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Создание страниц, иерархий, ссылок</a:t>
            </a:r>
          </a:p>
          <a:p>
            <a:pPr marL="285750" indent="-285750" algn="just">
              <a:buFont typeface="Arial" panose="020B0604020202020204" pitchFamily="34" charset="0"/>
              <a:buChar char="•"/>
            </a:pPr>
            <a:endParaRPr lang="ru-RU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285750" indent="-28575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Возможность встраивать списки задач из Трекера с переходом в карточки</a:t>
            </a:r>
          </a:p>
        </p:txBody>
      </p:sp>
      <p:pic>
        <p:nvPicPr>
          <p:cNvPr id="5" name="Рисунок 4">
            <a:extLst>
              <a:ext uri="{FF2B5EF4-FFF2-40B4-BE49-F238E27FC236}">
                <a16:creationId xmlns:a16="http://schemas.microsoft.com/office/drawing/2014/main" id="{6E75EB76-F84A-6F0F-3E21-B92CB62ED7F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835471" y="4217671"/>
            <a:ext cx="7811287" cy="215995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7909980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8537623-64C7-E0FE-20AD-B26274F1D3A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B1056CB-37C6-DA55-D2D4-723EDE1502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5237" y="480372"/>
            <a:ext cx="11101521" cy="69320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История изменений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CA94BFB-1618-927C-CBE0-616ACF5A427A}"/>
              </a:ext>
            </a:extLst>
          </p:cNvPr>
          <p:cNvSpPr txBox="1"/>
          <p:nvPr/>
        </p:nvSpPr>
        <p:spPr>
          <a:xfrm>
            <a:off x="652145" y="2558633"/>
            <a:ext cx="4118203" cy="267765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В интерфейсе задачи есть опция «История», где отображаются записи об изменениях задачи (изменения полей, статусов и т. д.). </a:t>
            </a:r>
          </a:p>
        </p:txBody>
      </p:sp>
      <p:pic>
        <p:nvPicPr>
          <p:cNvPr id="5" name="Рисунок 4">
            <a:extLst>
              <a:ext uri="{FF2B5EF4-FFF2-40B4-BE49-F238E27FC236}">
                <a16:creationId xmlns:a16="http://schemas.microsoft.com/office/drawing/2014/main" id="{B00BB680-88B8-E8AB-A9B1-551C3DA8EC0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096000" y="1691615"/>
            <a:ext cx="5443855" cy="441169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86046980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431932B-FD1F-1FCA-0C0C-64A6FC8FDCF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3D4090C4-5689-A3CC-CB83-2695A47CCAF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5237" y="480372"/>
            <a:ext cx="11101521" cy="69320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Добавление и удаление пользователей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9198726-B0D4-3E78-24DC-5879E53EA112}"/>
              </a:ext>
            </a:extLst>
          </p:cNvPr>
          <p:cNvSpPr txBox="1"/>
          <p:nvPr/>
        </p:nvSpPr>
        <p:spPr>
          <a:xfrm>
            <a:off x="782955" y="1225689"/>
            <a:ext cx="10863803" cy="132343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000" dirty="0">
                <a:latin typeface="Cambria" panose="02040503050406030204" pitchFamily="18" charset="0"/>
                <a:ea typeface="Cambria" panose="02040503050406030204" pitchFamily="18" charset="0"/>
              </a:rPr>
              <a:t>Администраторы могут добавлять пользователей и группы через раздел «Администрирование → Пользователи / Группы»</a:t>
            </a:r>
            <a:endParaRPr lang="en-US" sz="20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000" dirty="0">
                <a:latin typeface="Cambria" panose="02040503050406030204" pitchFamily="18" charset="0"/>
                <a:ea typeface="Cambria" panose="02040503050406030204" pitchFamily="18" charset="0"/>
              </a:rPr>
              <a:t>По умолчанию все сотрудники имеют полный доступ, но администратор может ограничить права до «Чтение»</a:t>
            </a:r>
            <a:endParaRPr lang="en-US" sz="20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pic>
        <p:nvPicPr>
          <p:cNvPr id="3" name="Рисунок 2">
            <a:extLst>
              <a:ext uri="{FF2B5EF4-FFF2-40B4-BE49-F238E27FC236}">
                <a16:creationId xmlns:a16="http://schemas.microsoft.com/office/drawing/2014/main" id="{8B368F01-5163-C1EA-AE7A-88F619073FC8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703320" y="2765122"/>
            <a:ext cx="7943438" cy="3612506"/>
          </a:xfrm>
          <a:prstGeom prst="rect">
            <a:avLst/>
          </a:prstGeom>
        </p:spPr>
      </p:pic>
      <p:sp>
        <p:nvSpPr>
          <p:cNvPr id="9" name="TextBox 8">
            <a:extLst>
              <a:ext uri="{FF2B5EF4-FFF2-40B4-BE49-F238E27FC236}">
                <a16:creationId xmlns:a16="http://schemas.microsoft.com/office/drawing/2014/main" id="{66577474-A3A8-0EC8-84BF-69B37CDCD8D5}"/>
              </a:ext>
            </a:extLst>
          </p:cNvPr>
          <p:cNvSpPr txBox="1"/>
          <p:nvPr/>
        </p:nvSpPr>
        <p:spPr>
          <a:xfrm>
            <a:off x="782955" y="2769989"/>
            <a:ext cx="2757487" cy="34778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000" dirty="0">
                <a:latin typeface="Cambria" panose="02040503050406030204" pitchFamily="18" charset="0"/>
                <a:ea typeface="Cambria" panose="02040503050406030204" pitchFamily="18" charset="0"/>
              </a:rPr>
              <a:t>Пользователей можно удалять или снижать их уровень доступа</a:t>
            </a:r>
            <a:endParaRPr lang="en-US" sz="20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000" dirty="0">
                <a:latin typeface="Cambria" panose="02040503050406030204" pitchFamily="18" charset="0"/>
                <a:ea typeface="Cambria" panose="02040503050406030204" pitchFamily="18" charset="0"/>
              </a:rPr>
              <a:t>Даже без прав администратора можно создавать проекты и настраивать доступ для участников</a:t>
            </a:r>
          </a:p>
        </p:txBody>
      </p:sp>
    </p:spTree>
    <p:extLst>
      <p:ext uri="{BB962C8B-B14F-4D97-AF65-F5344CB8AC3E}">
        <p14:creationId xmlns:p14="http://schemas.microsoft.com/office/powerpoint/2010/main" val="3611588808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ED5C385-5FF6-4C30-6748-74BE61BDD94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AD1FAFD-DF1E-FAAC-A4BC-761EF493218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5237" y="480372"/>
            <a:ext cx="11101521" cy="69320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Роли и права доступа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FDB7343-1295-2350-2FE5-E0633F3CA874}"/>
              </a:ext>
            </a:extLst>
          </p:cNvPr>
          <p:cNvSpPr txBox="1"/>
          <p:nvPr/>
        </p:nvSpPr>
        <p:spPr>
          <a:xfrm>
            <a:off x="545237" y="1443841"/>
            <a:ext cx="10553293" cy="35394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Глобальные уровни доступа: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Администратор – полный контроль над системой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Полный доступ – работа со всеми задачами и очередями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Чтение – просмотр задач и проектов без возможности редактирования– 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Права можно задавать на уровне очередей и фильтров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Возможные роли: Автор, Исполнитель, Владелец очереди, Участник команды, Наблюдатель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92523964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037C130-DF18-FF1D-BE39-0E4E8711E55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2DF6ECBA-9C6B-19FD-FBF4-9DDB0B7112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5237" y="480372"/>
            <a:ext cx="11101521" cy="69320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Совместная работа и уведомления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991F3615-E56A-4A33-825B-A0BE45DA9280}"/>
              </a:ext>
            </a:extLst>
          </p:cNvPr>
          <p:cNvSpPr txBox="1"/>
          <p:nvPr/>
        </p:nvSpPr>
        <p:spPr>
          <a:xfrm>
            <a:off x="545237" y="1443841"/>
            <a:ext cx="10496143" cy="35394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Видимость групп можно ограничивать: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Без ограничений – доступны все группы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С ограничениями – кроме закрытых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800100" lvl="1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Закрытая – только своя группа и ограниченные данные других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Пользователи получают уведомления о событиях в задачах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Наблюдатели подписываются на задачи и получают обновления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61727352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7FE62D0-BA01-A88F-4923-F0BC12044D8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6839D42-1FC8-FAAA-6936-1365FE040E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5237" y="480372"/>
            <a:ext cx="11101521" cy="69320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Заключение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DBF234D3-DD5E-37D9-EED0-A7A0B6C45D93}"/>
              </a:ext>
            </a:extLst>
          </p:cNvPr>
          <p:cNvSpPr txBox="1"/>
          <p:nvPr/>
        </p:nvSpPr>
        <p:spPr>
          <a:xfrm>
            <a:off x="1127963" y="1874728"/>
            <a:ext cx="9936073" cy="31085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800" dirty="0">
                <a:latin typeface="Cambria" panose="02040503050406030204" pitchFamily="18" charset="0"/>
                <a:ea typeface="Cambria" panose="02040503050406030204" pitchFamily="18" charset="0"/>
              </a:rPr>
              <a:t>Яндекс Трекер предоставляет удобный и гибкий инструмент для управления проектами: от создания задач и настройки досок до совместной работы через комментарии, вложения и интеграцию с Вики. Освоив базовый функционал, команда может эффективно планировать работу, контролировать сроки и повышать прозрачность взаимодействия.</a:t>
            </a:r>
            <a:endParaRPr lang="en-US" sz="28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419316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5A2F32E-4E91-9BF9-0AE9-450396DBFC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21095" y="402698"/>
            <a:ext cx="4749804" cy="693207"/>
          </a:xfrm>
        </p:spPr>
        <p:txBody>
          <a:bodyPr>
            <a:normAutofit fontScale="90000"/>
          </a:bodyPr>
          <a:lstStyle/>
          <a:p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Что такое </a:t>
            </a:r>
            <a:r>
              <a:rPr lang="ru-RU" sz="3200" b="1" dirty="0" err="1">
                <a:latin typeface="Cambria" panose="02040503050406030204" pitchFamily="18" charset="0"/>
                <a:ea typeface="Cambria" panose="02040503050406030204" pitchFamily="18" charset="0"/>
              </a:rPr>
              <a:t>Яндекс.Трекер</a:t>
            </a:r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?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CE58E4F-680C-88F3-7586-9F003885B7A4}"/>
              </a:ext>
            </a:extLst>
          </p:cNvPr>
          <p:cNvSpPr txBox="1"/>
          <p:nvPr/>
        </p:nvSpPr>
        <p:spPr>
          <a:xfrm>
            <a:off x="713312" y="1409796"/>
            <a:ext cx="10070312" cy="646331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Сервис для управления проектами и задачами, основанный на методологии </a:t>
            </a:r>
            <a:r>
              <a:rPr lang="ru-RU" dirty="0" err="1">
                <a:latin typeface="Cambria" panose="02040503050406030204" pitchFamily="18" charset="0"/>
                <a:ea typeface="Cambria" panose="02040503050406030204" pitchFamily="18" charset="0"/>
              </a:rPr>
              <a:t>Agile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. Обеспечивает сквозную организацию работы: от постановки задачи до анализа результатов.</a:t>
            </a:r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AD94FE52-959A-41A9-0638-740EB6847EBC}"/>
              </a:ext>
            </a:extLst>
          </p:cNvPr>
          <p:cNvSpPr txBox="1"/>
          <p:nvPr/>
        </p:nvSpPr>
        <p:spPr>
          <a:xfrm>
            <a:off x="713312" y="2509647"/>
            <a:ext cx="7062529" cy="258532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Основные преимущества: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Надежность: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Интеграция с </a:t>
            </a:r>
            <a:r>
              <a:rPr lang="ru-RU" dirty="0" err="1">
                <a:latin typeface="Cambria" panose="02040503050406030204" pitchFamily="18" charset="0"/>
                <a:ea typeface="Cambria" panose="02040503050406030204" pitchFamily="18" charset="0"/>
              </a:rPr>
              <a:t>Яндекс.Облаком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.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Гибкость: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Настройка под Канбан, </a:t>
            </a:r>
            <a:r>
              <a:rPr lang="ru-RU" dirty="0" err="1">
                <a:latin typeface="Cambria" panose="02040503050406030204" pitchFamily="18" charset="0"/>
                <a:ea typeface="Cambria" panose="02040503050406030204" pitchFamily="18" charset="0"/>
              </a:rPr>
              <a:t>Scrum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 и другие методики.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Автоматизация: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Настройка триггеров для экономии времени.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Централизация: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Все задачи и обсуждения в одном месте.</a:t>
            </a:r>
          </a:p>
        </p:txBody>
      </p:sp>
      <p:pic>
        <p:nvPicPr>
          <p:cNvPr id="7" name="Рисунок 6">
            <a:extLst>
              <a:ext uri="{FF2B5EF4-FFF2-40B4-BE49-F238E27FC236}">
                <a16:creationId xmlns:a16="http://schemas.microsoft.com/office/drawing/2014/main" id="{D13B0CF3-FF52-0D24-C773-F6601308A43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53600" y="140231"/>
            <a:ext cx="1416049" cy="1416049"/>
          </a:xfrm>
          <a:prstGeom prst="rect">
            <a:avLst/>
          </a:prstGeom>
        </p:spPr>
      </p:pic>
      <p:sp>
        <p:nvSpPr>
          <p:cNvPr id="8" name="TextBox 7">
            <a:extLst>
              <a:ext uri="{FF2B5EF4-FFF2-40B4-BE49-F238E27FC236}">
                <a16:creationId xmlns:a16="http://schemas.microsoft.com/office/drawing/2014/main" id="{8CFB9ED3-8877-55A9-14AE-E6A35F937AD7}"/>
              </a:ext>
            </a:extLst>
          </p:cNvPr>
          <p:cNvSpPr txBox="1"/>
          <p:nvPr/>
        </p:nvSpPr>
        <p:spPr>
          <a:xfrm>
            <a:off x="1408370" y="5826592"/>
            <a:ext cx="9375254" cy="4001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2000" b="1" dirty="0">
                <a:latin typeface="Cambria" panose="02040503050406030204" pitchFamily="18" charset="0"/>
                <a:ea typeface="Cambria" panose="02040503050406030204" pitchFamily="18" charset="0"/>
              </a:rPr>
              <a:t>Цель руководства: </a:t>
            </a:r>
            <a:r>
              <a:rPr lang="ru-RU" sz="2000" dirty="0">
                <a:latin typeface="Cambria" panose="02040503050406030204" pitchFamily="18" charset="0"/>
                <a:ea typeface="Cambria" panose="02040503050406030204" pitchFamily="18" charset="0"/>
              </a:rPr>
              <a:t>Освоить базовый функционал для эффективной работы.</a:t>
            </a:r>
          </a:p>
        </p:txBody>
      </p:sp>
    </p:spTree>
    <p:extLst>
      <p:ext uri="{BB962C8B-B14F-4D97-AF65-F5344CB8AC3E}">
        <p14:creationId xmlns:p14="http://schemas.microsoft.com/office/powerpoint/2010/main" val="242770360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4DF5C57-BB04-9146-91F1-24AF4C87910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E62C54C-6E58-E728-BD6E-657E539CC5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455581" y="258764"/>
            <a:ext cx="3280838" cy="693207"/>
          </a:xfrm>
        </p:spPr>
        <p:txBody>
          <a:bodyPr>
            <a:normAutofit/>
          </a:bodyPr>
          <a:lstStyle/>
          <a:p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Вход в систему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950DEA45-8A78-B6DB-DFE3-E7C1B0A68BB7}"/>
              </a:ext>
            </a:extLst>
          </p:cNvPr>
          <p:cNvSpPr txBox="1"/>
          <p:nvPr/>
        </p:nvSpPr>
        <p:spPr>
          <a:xfrm>
            <a:off x="377613" y="6247369"/>
            <a:ext cx="3943883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Адрес: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  <a:hlinkClick r:id="rId2"/>
              </a:rPr>
              <a:t>https://tracker.yandex.ru</a:t>
            </a:r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3" name="TextBox 2">
            <a:extLst>
              <a:ext uri="{FF2B5EF4-FFF2-40B4-BE49-F238E27FC236}">
                <a16:creationId xmlns:a16="http://schemas.microsoft.com/office/drawing/2014/main" id="{AB1FBA78-1F0F-23C7-D37C-C4AB4755F0D5}"/>
              </a:ext>
            </a:extLst>
          </p:cNvPr>
          <p:cNvSpPr txBox="1"/>
          <p:nvPr/>
        </p:nvSpPr>
        <p:spPr>
          <a:xfrm>
            <a:off x="1435892" y="1019311"/>
            <a:ext cx="9320216" cy="353943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1600" b="1" dirty="0">
                <a:latin typeface="Cambria" panose="02040503050406030204" pitchFamily="18" charset="0"/>
                <a:ea typeface="Cambria" panose="02040503050406030204" pitchFamily="18" charset="0"/>
              </a:rPr>
              <a:t>Два варианта входа:</a:t>
            </a:r>
          </a:p>
          <a:p>
            <a:endParaRPr lang="ru-RU" sz="16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1. </a:t>
            </a:r>
            <a:r>
              <a:rPr lang="ru-RU" sz="1600" b="1" dirty="0">
                <a:latin typeface="Cambria" panose="02040503050406030204" pitchFamily="18" charset="0"/>
                <a:ea typeface="Cambria" panose="02040503050406030204" pitchFamily="18" charset="0"/>
              </a:rPr>
              <a:t>«Подключить»: </a:t>
            </a:r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Для новых команд, которые еще не используют Яндекс 360.</a:t>
            </a:r>
          </a:p>
          <a:p>
            <a:endParaRPr lang="ru-RU" sz="16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2. </a:t>
            </a:r>
            <a:r>
              <a:rPr lang="ru-RU" sz="1600" b="1" dirty="0">
                <a:latin typeface="Cambria" panose="02040503050406030204" pitchFamily="18" charset="0"/>
                <a:ea typeface="Cambria" panose="02040503050406030204" pitchFamily="18" charset="0"/>
              </a:rPr>
              <a:t>«Вход для текущих клиентов»: </a:t>
            </a:r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Для команд, уже использующих сервисы Яндекса для бизнеса.</a:t>
            </a:r>
          </a:p>
          <a:p>
            <a:endParaRPr lang="ru-RU" sz="16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sz="1600" b="1" dirty="0">
                <a:latin typeface="Cambria" panose="02040503050406030204" pitchFamily="18" charset="0"/>
                <a:ea typeface="Cambria" panose="02040503050406030204" pitchFamily="18" charset="0"/>
              </a:rPr>
              <a:t>Важно!</a:t>
            </a:r>
          </a:p>
          <a:p>
            <a:endParaRPr lang="ru-RU" sz="16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• После нажатия «Вход для текущих клиентов» нужно выбрать из списка корпоративный аккаунт </a:t>
            </a:r>
            <a:r>
              <a:rPr lang="ru-RU" sz="1600" dirty="0" err="1">
                <a:latin typeface="Cambria" panose="02040503050406030204" pitchFamily="18" charset="0"/>
                <a:ea typeface="Cambria" panose="02040503050406030204" pitchFamily="18" charset="0"/>
              </a:rPr>
              <a:t>Яндекс.Облака</a:t>
            </a:r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, к которому привязан ваш проект.</a:t>
            </a:r>
          </a:p>
          <a:p>
            <a:endParaRPr lang="ru-RU" sz="16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• Для входа нужен логин и пароль от этого аккаунта.</a:t>
            </a:r>
          </a:p>
          <a:p>
            <a:endParaRPr lang="ru-RU" sz="16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• Если аккаунта нет или он не отображается — обратитесь к администратору.</a:t>
            </a:r>
          </a:p>
        </p:txBody>
      </p:sp>
      <p:pic>
        <p:nvPicPr>
          <p:cNvPr id="4" name="Рисунок 3" descr="Изображение выглядит как текст, снимок экрана, Шрифт, дизайн&#10;&#10;Содержимое, созданное искусственным интеллектом, может быть неверным.">
            <a:extLst>
              <a:ext uri="{FF2B5EF4-FFF2-40B4-BE49-F238E27FC236}">
                <a16:creationId xmlns:a16="http://schemas.microsoft.com/office/drawing/2014/main" id="{1A9214EB-58C5-D590-DD8B-85D2D9256BBF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501467" y="4779646"/>
            <a:ext cx="4312920" cy="183705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6182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65B028F-C382-3A2F-B453-B6C77A33D6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5A0B123-BECC-57F6-22A6-07E22536FEC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109505" y="303526"/>
            <a:ext cx="3972990" cy="693207"/>
          </a:xfrm>
        </p:spPr>
        <p:txBody>
          <a:bodyPr>
            <a:normAutofit/>
          </a:bodyPr>
          <a:lstStyle/>
          <a:p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Создание проекта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F2E3F5C9-4BDE-0F6D-8785-264F69A1295F}"/>
              </a:ext>
            </a:extLst>
          </p:cNvPr>
          <p:cNvSpPr txBox="1"/>
          <p:nvPr/>
        </p:nvSpPr>
        <p:spPr>
          <a:xfrm>
            <a:off x="1000651" y="1582492"/>
            <a:ext cx="10708749" cy="203132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Создание проекта: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1. В левом меню нажмите «Проекты».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2. Нажмите кнопку «Создать» → выберите «Проект».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3. Система создаст проект с названием «Новый проект». Кликните на название, чтобы изменить его.</a:t>
            </a:r>
          </a:p>
        </p:txBody>
      </p:sp>
      <p:pic>
        <p:nvPicPr>
          <p:cNvPr id="3" name="Рисунок 2">
            <a:extLst>
              <a:ext uri="{FF2B5EF4-FFF2-40B4-BE49-F238E27FC236}">
                <a16:creationId xmlns:a16="http://schemas.microsoft.com/office/drawing/2014/main" id="{1BBF2813-4F85-5F28-FDB8-61C28DFEABC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062425" y="4120951"/>
            <a:ext cx="8067149" cy="2309113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85562658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A72BD697-0246-4FE7-8F99-B503D268CB7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B32608AF-C76F-8061-4389-21CB6DFB4D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70574" y="395508"/>
            <a:ext cx="4650849" cy="693207"/>
          </a:xfrm>
        </p:spPr>
        <p:txBody>
          <a:bodyPr>
            <a:normAutofit/>
          </a:bodyPr>
          <a:lstStyle/>
          <a:p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Навигация по проекту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94873B14-0596-66BC-4862-BD0D469ABC11}"/>
              </a:ext>
            </a:extLst>
          </p:cNvPr>
          <p:cNvSpPr txBox="1"/>
          <p:nvPr/>
        </p:nvSpPr>
        <p:spPr>
          <a:xfrm>
            <a:off x="1766091" y="1376278"/>
            <a:ext cx="8659816" cy="36933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Проект можно просматривать в трех форматах, переключаясь между вкладками.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EF3F93CE-C34B-B238-1111-995357D34A84}"/>
              </a:ext>
            </a:extLst>
          </p:cNvPr>
          <p:cNvSpPr txBox="1"/>
          <p:nvPr/>
        </p:nvSpPr>
        <p:spPr>
          <a:xfrm>
            <a:off x="1766091" y="2320735"/>
            <a:ext cx="5989376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 «Список задач» 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— для поиска и массовых действий.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«Диаграмма </a:t>
            </a:r>
            <a:r>
              <a:rPr lang="ru-RU" b="1" dirty="0" err="1">
                <a:latin typeface="Cambria" panose="02040503050406030204" pitchFamily="18" charset="0"/>
                <a:ea typeface="Cambria" panose="02040503050406030204" pitchFamily="18" charset="0"/>
              </a:rPr>
              <a:t>Ганта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»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— для планирования сроков.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«Доска задач»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— визуализация потока (статусы).</a:t>
            </a:r>
          </a:p>
        </p:txBody>
      </p:sp>
      <p:pic>
        <p:nvPicPr>
          <p:cNvPr id="5" name="Рисунок 4" descr="Изображение выглядит как текст, снимок экрана, Шрифт&#10;&#10;Содержимое, созданное искусственным интеллектом, может быть неверным.">
            <a:extLst>
              <a:ext uri="{FF2B5EF4-FFF2-40B4-BE49-F238E27FC236}">
                <a16:creationId xmlns:a16="http://schemas.microsoft.com/office/drawing/2014/main" id="{CB186A95-41C5-77F0-3394-28B9B7BB157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710809" y="4497176"/>
            <a:ext cx="6770380" cy="154802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0076770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BEF5BEB-9EBF-66CE-2E19-E0E9B847A09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0FCE842-8897-A5C3-A130-27875381A5A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196686" y="395508"/>
            <a:ext cx="3798626" cy="693207"/>
          </a:xfrm>
        </p:spPr>
        <p:txBody>
          <a:bodyPr>
            <a:normAutofit/>
          </a:bodyPr>
          <a:lstStyle/>
          <a:p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Работа с задачами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C4E0F642-4A62-CCDB-49C5-786B1497EA54}"/>
              </a:ext>
            </a:extLst>
          </p:cNvPr>
          <p:cNvSpPr txBox="1"/>
          <p:nvPr/>
        </p:nvSpPr>
        <p:spPr>
          <a:xfrm>
            <a:off x="1671235" y="1639277"/>
            <a:ext cx="9115298" cy="83099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Создать задачу можно где угодно (в любом из трех представлений) кнопкой «Добавить задачу».</a:t>
            </a:r>
          </a:p>
          <a:p>
            <a:endParaRPr lang="ru-RU" sz="16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sz="1600" b="1" dirty="0">
                <a:latin typeface="Cambria" panose="02040503050406030204" pitchFamily="18" charset="0"/>
                <a:ea typeface="Cambria" panose="02040503050406030204" pitchFamily="18" charset="0"/>
              </a:rPr>
              <a:t>Важно: </a:t>
            </a:r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Задача всегда создается со статусом «Открыт».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CB26E249-1091-D0CF-CCF4-F86F850D860C}"/>
              </a:ext>
            </a:extLst>
          </p:cNvPr>
          <p:cNvSpPr txBox="1"/>
          <p:nvPr/>
        </p:nvSpPr>
        <p:spPr>
          <a:xfrm>
            <a:off x="739857" y="3851835"/>
            <a:ext cx="6119155" cy="156966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sz="1600" b="1" dirty="0">
                <a:latin typeface="Cambria" panose="02040503050406030204" pitchFamily="18" charset="0"/>
                <a:ea typeface="Cambria" panose="02040503050406030204" pitchFamily="18" charset="0"/>
              </a:rPr>
              <a:t>Настройка задачи:</a:t>
            </a:r>
          </a:p>
          <a:p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Откройте задачу, чтобы назначить:</a:t>
            </a:r>
          </a:p>
          <a:p>
            <a:endParaRPr lang="ru-RU" sz="16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sz="1600" b="1" dirty="0">
                <a:latin typeface="Cambria" panose="02040503050406030204" pitchFamily="18" charset="0"/>
                <a:ea typeface="Cambria" panose="02040503050406030204" pitchFamily="18" charset="0"/>
              </a:rPr>
              <a:t>Исполнителя</a:t>
            </a:r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 (выбор из списка участников).</a:t>
            </a:r>
          </a:p>
          <a:p>
            <a:endParaRPr lang="ru-RU" sz="1600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sz="1600" b="1" dirty="0">
                <a:latin typeface="Cambria" panose="02040503050406030204" pitchFamily="18" charset="0"/>
                <a:ea typeface="Cambria" panose="02040503050406030204" pitchFamily="18" charset="0"/>
              </a:rPr>
              <a:t>Сроки</a:t>
            </a:r>
            <a:r>
              <a:rPr lang="ru-RU" sz="1600" dirty="0">
                <a:latin typeface="Cambria" panose="02040503050406030204" pitchFamily="18" charset="0"/>
                <a:ea typeface="Cambria" panose="02040503050406030204" pitchFamily="18" charset="0"/>
              </a:rPr>
              <a:t> («Дата начала» и «Дата завершения» через календарь).</a:t>
            </a:r>
          </a:p>
        </p:txBody>
      </p:sp>
      <p:pic>
        <p:nvPicPr>
          <p:cNvPr id="3" name="Рисунок 2" descr="Изображение выглядит как текст, снимок экрана, Шрифт, визитная карточка&#10;&#10;Содержимое, созданное искусственным интеллектом, может быть неверным.">
            <a:extLst>
              <a:ext uri="{FF2B5EF4-FFF2-40B4-BE49-F238E27FC236}">
                <a16:creationId xmlns:a16="http://schemas.microsoft.com/office/drawing/2014/main" id="{8BA40061-BB4E-6FC7-923D-BBE69CB521B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289799" y="2366627"/>
            <a:ext cx="4419177" cy="1794311"/>
          </a:xfrm>
          <a:prstGeom prst="rect">
            <a:avLst/>
          </a:prstGeom>
        </p:spPr>
      </p:pic>
      <p:pic>
        <p:nvPicPr>
          <p:cNvPr id="6" name="Рисунок 5">
            <a:extLst>
              <a:ext uri="{FF2B5EF4-FFF2-40B4-BE49-F238E27FC236}">
                <a16:creationId xmlns:a16="http://schemas.microsoft.com/office/drawing/2014/main" id="{E102CCF8-393A-5C9A-9BA1-3F246C649A59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39857" y="5648405"/>
            <a:ext cx="7255455" cy="72826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61075775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5668B69-02D0-4C27-418C-59D32657D63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5F35966A-415B-9835-F3E8-493D9B17F3D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770574" y="395508"/>
            <a:ext cx="4713026" cy="693207"/>
          </a:xfrm>
        </p:spPr>
        <p:txBody>
          <a:bodyPr>
            <a:normAutofit fontScale="90000"/>
          </a:bodyPr>
          <a:lstStyle/>
          <a:p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Отслеживание прогресса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7BDA7F4F-0E24-9A24-3592-7B2A46974841}"/>
              </a:ext>
            </a:extLst>
          </p:cNvPr>
          <p:cNvSpPr txBox="1"/>
          <p:nvPr/>
        </p:nvSpPr>
        <p:spPr>
          <a:xfrm>
            <a:off x="853411" y="1397869"/>
            <a:ext cx="10485176" cy="1477328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Отслеживание прогресса: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Основной способ — изменение статуса задачи.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Самый наглядный метод: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Перетаскивание карточки задачи между колонками на «Доске задач».</a:t>
            </a:r>
          </a:p>
        </p:txBody>
      </p:sp>
      <p:pic>
        <p:nvPicPr>
          <p:cNvPr id="3" name="Рисунок 2">
            <a:extLst>
              <a:ext uri="{FF2B5EF4-FFF2-40B4-BE49-F238E27FC236}">
                <a16:creationId xmlns:a16="http://schemas.microsoft.com/office/drawing/2014/main" id="{D3D6DAB9-4736-3576-210A-7612983193D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318509" y="3269827"/>
            <a:ext cx="5554980" cy="307848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174091776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AAFD517-1216-3835-3F81-BB989777EF0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A4DF270-9657-B505-8E91-64342320089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934218" y="480372"/>
            <a:ext cx="4323559" cy="693207"/>
          </a:xfrm>
        </p:spPr>
        <p:txBody>
          <a:bodyPr>
            <a:normAutofit/>
          </a:bodyPr>
          <a:lstStyle/>
          <a:p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Поиск и фильтрация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7B6530C-1674-910C-E9EF-11695E79C311}"/>
              </a:ext>
            </a:extLst>
          </p:cNvPr>
          <p:cNvSpPr txBox="1"/>
          <p:nvPr/>
        </p:nvSpPr>
        <p:spPr>
          <a:xfrm>
            <a:off x="545237" y="1800030"/>
            <a:ext cx="11101522" cy="1754326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Когда задач много, быстро найти нужную помогут: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Поиск: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Строка вверху страницы. Ищет по названию задачи.</a:t>
            </a:r>
          </a:p>
          <a:p>
            <a:endParaRPr lang="ru-RU" dirty="0">
              <a:latin typeface="Cambria" panose="02040503050406030204" pitchFamily="18" charset="0"/>
              <a:ea typeface="Cambria" panose="02040503050406030204" pitchFamily="18" charset="0"/>
            </a:endParaRPr>
          </a:p>
          <a:p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• </a:t>
            </a:r>
            <a:r>
              <a:rPr lang="ru-RU" b="1" dirty="0">
                <a:latin typeface="Cambria" panose="02040503050406030204" pitchFamily="18" charset="0"/>
                <a:ea typeface="Cambria" panose="02040503050406030204" pitchFamily="18" charset="0"/>
              </a:rPr>
              <a:t>Фильтры: </a:t>
            </a:r>
            <a:r>
              <a:rPr lang="ru-RU" dirty="0">
                <a:latin typeface="Cambria" panose="02040503050406030204" pitchFamily="18" charset="0"/>
                <a:ea typeface="Cambria" panose="02040503050406030204" pitchFamily="18" charset="0"/>
              </a:rPr>
              <a:t>Мощный инструмент для отбора задач по исполнителю, сроку, тегу и другим параметрам. Настроенный фильтр можно сохранить.</a:t>
            </a:r>
          </a:p>
        </p:txBody>
      </p:sp>
      <p:pic>
        <p:nvPicPr>
          <p:cNvPr id="5" name="Рисунок 4" descr="Изображение выглядит как текст, снимок экрана, Шрифт&#10;&#10;Содержимое, созданное искусственным интеллектом, может быть неверным.">
            <a:extLst>
              <a:ext uri="{FF2B5EF4-FFF2-40B4-BE49-F238E27FC236}">
                <a16:creationId xmlns:a16="http://schemas.microsoft.com/office/drawing/2014/main" id="{0C3B5D92-A128-52F0-7E70-83D6193E536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495666" y="4180807"/>
            <a:ext cx="7200668" cy="1905847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420497950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436037F-3C47-4459-0E50-FD2718BE950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79A3B01F-C2BD-0B79-C014-48BB485BAD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45237" y="480372"/>
            <a:ext cx="11101521" cy="693207"/>
          </a:xfrm>
        </p:spPr>
        <p:txBody>
          <a:bodyPr>
            <a:normAutofit/>
          </a:bodyPr>
          <a:lstStyle/>
          <a:p>
            <a:pPr algn="ctr"/>
            <a:r>
              <a:rPr lang="ru-RU" sz="3200" b="1" dirty="0">
                <a:latin typeface="Cambria" panose="02040503050406030204" pitchFamily="18" charset="0"/>
                <a:ea typeface="Cambria" panose="02040503050406030204" pitchFamily="18" charset="0"/>
              </a:rPr>
              <a:t>Комментарии к задаче</a:t>
            </a:r>
            <a:endParaRPr lang="ru-RU" sz="3200" dirty="0">
              <a:latin typeface="Cambria" panose="02040503050406030204" pitchFamily="18" charset="0"/>
              <a:ea typeface="Cambria" panose="02040503050406030204" pitchFamily="18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FD180E4C-5CB3-214F-4BE6-AACAB61A2B91}"/>
              </a:ext>
            </a:extLst>
          </p:cNvPr>
          <p:cNvSpPr txBox="1"/>
          <p:nvPr/>
        </p:nvSpPr>
        <p:spPr>
          <a:xfrm>
            <a:off x="545237" y="2124480"/>
            <a:ext cx="3866743" cy="193899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400" dirty="0">
                <a:latin typeface="Cambria" panose="02040503050406030204" pitchFamily="18" charset="0"/>
                <a:ea typeface="Cambria" panose="02040503050406030204" pitchFamily="18" charset="0"/>
              </a:rPr>
              <a:t>К задаче можно оставлять комментарии – обсуждать ход работы, уточнять детали, привлекать коллег к обсуждению. </a:t>
            </a:r>
          </a:p>
        </p:txBody>
      </p:sp>
      <p:pic>
        <p:nvPicPr>
          <p:cNvPr id="3" name="Рисунок 2">
            <a:extLst>
              <a:ext uri="{FF2B5EF4-FFF2-40B4-BE49-F238E27FC236}">
                <a16:creationId xmlns:a16="http://schemas.microsoft.com/office/drawing/2014/main" id="{C4575C99-A44B-7B99-E8B3-CD0C8675B06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926532" y="1501483"/>
            <a:ext cx="6400597" cy="3184986"/>
          </a:xfrm>
          <a:prstGeom prst="rect">
            <a:avLst/>
          </a:prstGeom>
        </p:spPr>
      </p:pic>
      <p:sp>
        <p:nvSpPr>
          <p:cNvPr id="6" name="TextBox 5">
            <a:extLst>
              <a:ext uri="{FF2B5EF4-FFF2-40B4-BE49-F238E27FC236}">
                <a16:creationId xmlns:a16="http://schemas.microsoft.com/office/drawing/2014/main" id="{330C9DC6-64E6-3065-7AC6-DE7DCA92B01F}"/>
              </a:ext>
            </a:extLst>
          </p:cNvPr>
          <p:cNvSpPr txBox="1"/>
          <p:nvPr/>
        </p:nvSpPr>
        <p:spPr>
          <a:xfrm>
            <a:off x="545237" y="5172317"/>
            <a:ext cx="4209643" cy="120032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ru-RU" sz="2400" dirty="0">
                <a:latin typeface="Cambria" panose="02040503050406030204" pitchFamily="18" charset="0"/>
                <a:ea typeface="Cambria" panose="02040503050406030204" pitchFamily="18" charset="0"/>
              </a:rPr>
              <a:t>Комментарии поддерживают редактирование и ответы. </a:t>
            </a:r>
          </a:p>
        </p:txBody>
      </p:sp>
      <p:pic>
        <p:nvPicPr>
          <p:cNvPr id="7" name="Рисунок 6">
            <a:extLst>
              <a:ext uri="{FF2B5EF4-FFF2-40B4-BE49-F238E27FC236}">
                <a16:creationId xmlns:a16="http://schemas.microsoft.com/office/drawing/2014/main" id="{745AC4CF-5054-AF57-FC50-08F511EBDAA7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4926531" y="5172317"/>
            <a:ext cx="6400597" cy="109345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1091812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Стандартная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310</TotalTime>
  <Words>827</Words>
  <Application>Microsoft Office PowerPoint</Application>
  <PresentationFormat>Широкоэкранный</PresentationFormat>
  <Paragraphs>111</Paragraphs>
  <Slides>17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17</vt:i4>
      </vt:variant>
    </vt:vector>
  </HeadingPairs>
  <TitlesOfParts>
    <vt:vector size="22" baseType="lpstr">
      <vt:lpstr>Aptos</vt:lpstr>
      <vt:lpstr>Aptos Display</vt:lpstr>
      <vt:lpstr>Arial</vt:lpstr>
      <vt:lpstr>Cambria</vt:lpstr>
      <vt:lpstr>Тема Office</vt:lpstr>
      <vt:lpstr>Презентация PowerPoint</vt:lpstr>
      <vt:lpstr>Что такое Яндекс.Трекер?</vt:lpstr>
      <vt:lpstr>Вход в систему</vt:lpstr>
      <vt:lpstr>Создание проекта</vt:lpstr>
      <vt:lpstr>Навигация по проекту</vt:lpstr>
      <vt:lpstr>Работа с задачами</vt:lpstr>
      <vt:lpstr>Отслеживание прогресса</vt:lpstr>
      <vt:lpstr>Поиск и фильтрация</vt:lpstr>
      <vt:lpstr>Комментарии к задаче</vt:lpstr>
      <vt:lpstr>Комментарии к задаче</vt:lpstr>
      <vt:lpstr>Прикрепление файлов и вложений</vt:lpstr>
      <vt:lpstr>Интеграция с Яндекс Вики</vt:lpstr>
      <vt:lpstr>История изменений</vt:lpstr>
      <vt:lpstr>Добавление и удаление пользователей</vt:lpstr>
      <vt:lpstr>Роли и права доступа</vt:lpstr>
      <vt:lpstr>Совместная работа и уведомления</vt:lpstr>
      <vt:lpstr>Заключение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Наталия Лебедева</dc:creator>
  <cp:lastModifiedBy>Трофимцова Екатерина Евгеньевна</cp:lastModifiedBy>
  <cp:revision>3</cp:revision>
  <dcterms:created xsi:type="dcterms:W3CDTF">2025-09-26T15:54:36Z</dcterms:created>
  <dcterms:modified xsi:type="dcterms:W3CDTF">2025-09-27T18:39:43Z</dcterms:modified>
</cp:coreProperties>
</file>

<file path=docProps/thumbnail.jpeg>
</file>